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7" r:id="rId4"/>
    <p:sldId id="276" r:id="rId5"/>
    <p:sldId id="260" r:id="rId6"/>
    <p:sldId id="261" r:id="rId7"/>
    <p:sldId id="262" r:id="rId8"/>
    <p:sldId id="263" r:id="rId9"/>
    <p:sldId id="407" r:id="rId10"/>
    <p:sldId id="292" r:id="rId11"/>
    <p:sldId id="290" r:id="rId12"/>
    <p:sldId id="406" r:id="rId13"/>
    <p:sldId id="265" r:id="rId14"/>
    <p:sldId id="2486" r:id="rId15"/>
    <p:sldId id="2489" r:id="rId16"/>
    <p:sldId id="2487" r:id="rId17"/>
    <p:sldId id="2488" r:id="rId18"/>
    <p:sldId id="2490" r:id="rId19"/>
    <p:sldId id="2492" r:id="rId20"/>
    <p:sldId id="2491" r:id="rId21"/>
    <p:sldId id="2493" r:id="rId22"/>
    <p:sldId id="266" r:id="rId23"/>
    <p:sldId id="267" r:id="rId24"/>
    <p:sldId id="268" r:id="rId25"/>
    <p:sldId id="2483" r:id="rId26"/>
    <p:sldId id="269" r:id="rId27"/>
    <p:sldId id="277" r:id="rId28"/>
    <p:sldId id="270" r:id="rId29"/>
    <p:sldId id="2482" r:id="rId30"/>
    <p:sldId id="271" r:id="rId31"/>
    <p:sldId id="2484" r:id="rId32"/>
    <p:sldId id="273" r:id="rId33"/>
    <p:sldId id="2485" r:id="rId34"/>
    <p:sldId id="408" r:id="rId35"/>
    <p:sldId id="274" r:id="rId36"/>
  </p:sldIdLst>
  <p:sldSz cx="9144000" cy="6858000" type="screen4x3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z Ramírez Martínez" initials="BRM" lastIdx="2" clrIdx="0">
    <p:extLst>
      <p:ext uri="{19B8F6BF-5375-455C-9EA6-DF929625EA0E}">
        <p15:presenceInfo xmlns:p15="http://schemas.microsoft.com/office/powerpoint/2012/main" userId="195780ddb0eeb2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A40"/>
    <a:srgbClr val="E3544C"/>
    <a:srgbClr val="DD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34" autoAdjust="0"/>
  </p:normalViewPr>
  <p:slideViewPr>
    <p:cSldViewPr snapToGrid="0">
      <p:cViewPr varScale="1">
        <p:scale>
          <a:sx n="113" d="100"/>
          <a:sy n="113" d="100"/>
        </p:scale>
        <p:origin x="14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A1EA0-5797-4BEE-B7CA-6CF1CC03E6AF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C9F8B-6F63-4DF8-92C2-529E90D584D8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578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C9F8B-6F63-4DF8-92C2-529E90D584D8}" type="slidenum">
              <a:rPr lang="es-GT" smtClean="0"/>
              <a:t>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2374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C9F8B-6F63-4DF8-92C2-529E90D584D8}" type="slidenum">
              <a:rPr lang="es-GT" smtClean="0"/>
              <a:t>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0014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2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3160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313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01866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262872"/>
            <a:ext cx="3938588" cy="1661297"/>
          </a:xfrm>
        </p:spPr>
        <p:txBody>
          <a:bodyPr anchor="b"/>
          <a:lstStyle>
            <a:lvl1pPr algn="l">
              <a:defRPr sz="4500" spc="225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0" y="4378135"/>
            <a:ext cx="3938588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all" spc="45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7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7465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0338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291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7739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241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6802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1431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6495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877A7-8085-45DB-A00E-B11984825168}" type="datetimeFigureOut">
              <a:rPr lang="es-GT" smtClean="0"/>
              <a:t>11/08/2021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7E63-69A4-4AE6-8915-21B82408085E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25690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kdnuggets.com/2015/11/different-data-science-roles-industry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tockphoto.com/photo/top-view-of-office-desk-with-data-chart-and-pie-chart-3d-rendering-gm925236050-253906983?irgwc=1&amp;esource=AFF_IS_IR_SP_FreeImages_246195&amp;asid=FreeImages&amp;cid=IS&amp;utm_medium=affiliate_SP&amp;utm_source=FreeImages&amp;utm_content=246195&amp;clickid=SZazepUIPxyJR9RwUx0Mo3YyUklQ3PX-dV3NSU0" TargetMode="Externa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2824" y="3963446"/>
            <a:ext cx="4435862" cy="1356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chemeClr val="bg1"/>
                </a:solidFill>
                <a:latin typeface="Neo Sans Pro" panose="020B0504030504040204" pitchFamily="34" charset="0"/>
              </a:rPr>
              <a:t>Introducción al análisis de datos 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125016" y="298641"/>
            <a:ext cx="4002110" cy="232581"/>
          </a:xfrm>
        </p:spPr>
        <p:txBody>
          <a:bodyPr>
            <a:normAutofit fontScale="90000"/>
          </a:bodyPr>
          <a:lstStyle/>
          <a:p>
            <a:pPr algn="l"/>
            <a:r>
              <a:rPr lang="es-GT" sz="1200" b="1" dirty="0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94244"/>
            <a:ext cx="1652787" cy="66560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7219" y="5734960"/>
            <a:ext cx="1453402" cy="421142"/>
            <a:chOff x="1148131" y="3622824"/>
            <a:chExt cx="1453402" cy="421142"/>
          </a:xfrm>
        </p:grpSpPr>
        <p:sp>
          <p:nvSpPr>
            <p:cNvPr id="2" name="Rounded Rectangle 1"/>
            <p:cNvSpPr/>
            <p:nvPr/>
          </p:nvSpPr>
          <p:spPr>
            <a:xfrm>
              <a:off x="1148131" y="3622824"/>
              <a:ext cx="1453402" cy="421142"/>
            </a:xfrm>
            <a:prstGeom prst="roundRect">
              <a:avLst/>
            </a:prstGeom>
            <a:solidFill>
              <a:srgbClr val="DD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>
                <a:solidFill>
                  <a:srgbClr val="DDDB00"/>
                </a:solidFill>
              </a:endParaRP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173889" y="3701403"/>
              <a:ext cx="1427644" cy="3425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 err="1">
                  <a:latin typeface="Neo Sans Pro" panose="020B0504030504040204" pitchFamily="34" charset="0"/>
                </a:rPr>
                <a:t>Semana</a:t>
              </a:r>
              <a:r>
                <a:rPr lang="en-US" sz="2000" dirty="0">
                  <a:latin typeface="Neo Sans Pro" panose="020B0504030504040204" pitchFamily="34" charset="0"/>
                </a:rPr>
                <a:t> - 1</a:t>
              </a:r>
            </a:p>
            <a:p>
              <a:endParaRPr lang="es-GT" sz="2000" dirty="0">
                <a:latin typeface="Neo Sans Pro" panose="020B05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8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BB3-E5E4-4A56-9250-7570618F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6241"/>
            <a:ext cx="7886700" cy="1325563"/>
          </a:xfrm>
        </p:spPr>
        <p:txBody>
          <a:bodyPr/>
          <a:lstStyle/>
          <a:p>
            <a:r>
              <a:rPr lang="es-GT" dirty="0"/>
              <a:t>¿Quién es el Data </a:t>
            </a:r>
            <a:r>
              <a:rPr lang="es-GT" dirty="0" err="1"/>
              <a:t>Scientist</a:t>
            </a:r>
            <a:r>
              <a:rPr lang="es-GT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A2C53-4040-4E2C-A455-12E00C0F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2E9A0-AA5B-413C-95C6-9F8957A6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82" y="2497984"/>
            <a:ext cx="4470436" cy="39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BB3-E5E4-4A56-9250-7570618F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9860"/>
            <a:ext cx="7886700" cy="1325563"/>
          </a:xfrm>
        </p:spPr>
        <p:txBody>
          <a:bodyPr/>
          <a:lstStyle/>
          <a:p>
            <a:r>
              <a:rPr lang="es-GT" dirty="0"/>
              <a:t>¿Quién es el Data </a:t>
            </a:r>
            <a:r>
              <a:rPr lang="es-GT" dirty="0" err="1"/>
              <a:t>Scientist</a:t>
            </a:r>
            <a:r>
              <a:rPr lang="es-GT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A2C53-4040-4E2C-A455-12E00C0F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F3304-ECFA-4681-8A5C-EA433790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4" y="2482993"/>
            <a:ext cx="7924482" cy="39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48B1-963F-4AEC-8ADA-E3C5C836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82DB-851B-46B5-B7D7-7274449A4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d3ansictanv2wj.cloudfront.net/Figure3-7c5de9f92f3406e23d76e6bff3f89818.png">
            <a:extLst>
              <a:ext uri="{FF2B5EF4-FFF2-40B4-BE49-F238E27FC236}">
                <a16:creationId xmlns:a16="http://schemas.microsoft.com/office/drawing/2014/main" id="{3449F929-CD75-451C-8E92-E39E9A015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4" y="1428874"/>
            <a:ext cx="7923292" cy="51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5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52" y="2469032"/>
            <a:ext cx="8487507" cy="408166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“… the sexy job in the next 10 years will be statisticians,” Hal Varian, Google Chief Economist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U.S. will need 140,000-190,000 predictive analysts and 1.5 million managers/analysts by 2018. McKinsey Global Institute’s June 2011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New Data Science institutes being created or repurposed – NYU, Columbia, Washington, UCB,...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New degree programs, courses, boot-camps: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e.g., at Berkeley: Stats, I-School, CS, Astronomy…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Maestrías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“Big Data” y “Data Science”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7052" y="1242226"/>
            <a:ext cx="7494664" cy="770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El mercado también cambia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10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1026" name="Picture 2" descr="data-scientist-infographic">
            <a:extLst>
              <a:ext uri="{FF2B5EF4-FFF2-40B4-BE49-F238E27FC236}">
                <a16:creationId xmlns:a16="http://schemas.microsoft.com/office/drawing/2014/main" id="{D7AFC9D5-A44F-4634-9222-D9A8F996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" y="1875317"/>
            <a:ext cx="9127364" cy="37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4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2050" name="Picture 2" descr="data-analyst-infographic">
            <a:extLst>
              <a:ext uri="{FF2B5EF4-FFF2-40B4-BE49-F238E27FC236}">
                <a16:creationId xmlns:a16="http://schemas.microsoft.com/office/drawing/2014/main" id="{FA2E8D4A-6030-4D91-A045-554CE102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" y="1747733"/>
            <a:ext cx="9127364" cy="39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4098" name="Picture 2" descr="data-architect-infographic">
            <a:extLst>
              <a:ext uri="{FF2B5EF4-FFF2-40B4-BE49-F238E27FC236}">
                <a16:creationId xmlns:a16="http://schemas.microsoft.com/office/drawing/2014/main" id="{22166C52-744B-4BF1-B12E-021AD4678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" y="1825625"/>
            <a:ext cx="9127364" cy="40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3074" name="Picture 2" descr="data-engineer-infographic">
            <a:extLst>
              <a:ext uri="{FF2B5EF4-FFF2-40B4-BE49-F238E27FC236}">
                <a16:creationId xmlns:a16="http://schemas.microsoft.com/office/drawing/2014/main" id="{50BA7E48-B705-4F89-A761-A3B6180F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9127364" cy="39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3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5122" name="Picture 2" descr="dba-infographic">
            <a:extLst>
              <a:ext uri="{FF2B5EF4-FFF2-40B4-BE49-F238E27FC236}">
                <a16:creationId xmlns:a16="http://schemas.microsoft.com/office/drawing/2014/main" id="{455D9420-452E-4981-A073-16F8D45B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" y="1898326"/>
            <a:ext cx="9127364" cy="39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5122" name="Picture 2" descr="dba-infographic">
            <a:extLst>
              <a:ext uri="{FF2B5EF4-FFF2-40B4-BE49-F238E27FC236}">
                <a16:creationId xmlns:a16="http://schemas.microsoft.com/office/drawing/2014/main" id="{455D9420-452E-4981-A073-16F8D45B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" y="1898326"/>
            <a:ext cx="9127364" cy="39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n para data science">
            <a:extLst>
              <a:ext uri="{FF2B5EF4-FFF2-40B4-BE49-F238E27FC236}">
                <a16:creationId xmlns:a16="http://schemas.microsoft.com/office/drawing/2014/main" id="{9E7DA2F4-A905-4AFF-B34A-4CFF1BF6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80" y="2468806"/>
            <a:ext cx="5718220" cy="34000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862" y="2773699"/>
            <a:ext cx="3352348" cy="258417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Data </a:t>
            </a:r>
            <a:r>
              <a:rPr lang="es-GT" dirty="0" err="1"/>
              <a:t>Science</a:t>
            </a:r>
            <a:endParaRPr lang="es-G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Data </a:t>
            </a:r>
            <a:r>
              <a:rPr lang="es-GT" dirty="0" err="1"/>
              <a:t>Mining</a:t>
            </a:r>
            <a:endParaRPr lang="es-G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Big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Business </a:t>
            </a:r>
            <a:r>
              <a:rPr lang="es-GT" dirty="0" err="1"/>
              <a:t>Intelligence</a:t>
            </a:r>
            <a:endParaRPr lang="es-GT" dirty="0"/>
          </a:p>
          <a:p>
            <a:pPr algn="l"/>
            <a:endParaRPr lang="es-GT" b="1" dirty="0"/>
          </a:p>
          <a:p>
            <a:pPr algn="l"/>
            <a:r>
              <a:rPr lang="es-GT" b="1" dirty="0"/>
              <a:t>¿Tienen algo en común?</a:t>
            </a:r>
            <a:endParaRPr lang="en-US" b="1" dirty="0"/>
          </a:p>
          <a:p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8862" y="839485"/>
            <a:ext cx="4002110" cy="989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5000" b="1" dirty="0">
                <a:solidFill>
                  <a:srgbClr val="030A40"/>
                </a:solidFill>
                <a:latin typeface="Neo Sans Pro" panose="020B0504030504040204" pitchFamily="34" charset="0"/>
              </a:rPr>
              <a:t>¿</a:t>
            </a:r>
            <a:r>
              <a:rPr lang="es-GT" sz="5000" b="1" dirty="0">
                <a:solidFill>
                  <a:srgbClr val="030A40"/>
                </a:solidFill>
                <a:latin typeface="Neo Sans Pro" panose="020B0504030504040204" pitchFamily="34" charset="0"/>
              </a:rPr>
              <a:t>Qué 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05217" y="6611643"/>
            <a:ext cx="246185" cy="143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0C6B586-94F9-43CC-BF4C-DC67E8214932}" type="slidenum">
              <a:rPr lang="es-GT" sz="1000" b="1" smtClean="0">
                <a:solidFill>
                  <a:schemeClr val="bg1"/>
                </a:solidFill>
                <a:latin typeface="Neo Sans Pro" panose="020B0504030504040204" pitchFamily="34" charset="0"/>
              </a:rPr>
              <a:pPr/>
              <a:t>2</a:t>
            </a:fld>
            <a:endParaRPr lang="es-GT" sz="10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7170" name="Picture 2" descr="statistician-infographic">
            <a:extLst>
              <a:ext uri="{FF2B5EF4-FFF2-40B4-BE49-F238E27FC236}">
                <a16:creationId xmlns:a16="http://schemas.microsoft.com/office/drawing/2014/main" id="{BADFD405-1C60-4116-8A9E-6577A559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9" y="2076039"/>
            <a:ext cx="8897263" cy="37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5255-7A77-4676-9523-11316026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127"/>
            <a:ext cx="7886700" cy="759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Diferentes</a:t>
            </a:r>
            <a:r>
              <a:rPr lang="en-US" sz="6000" b="1" dirty="0">
                <a:solidFill>
                  <a:srgbClr val="030A40"/>
                </a:solidFill>
                <a:latin typeface="Neo Sans Pro" panose="020B0504030504040204" pitchFamily="34" charset="0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1DF6-CF71-464F-9A6D-F492725C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20033-9359-4302-B96B-F3813D0360F1}"/>
              </a:ext>
            </a:extLst>
          </p:cNvPr>
          <p:cNvSpPr txBox="1"/>
          <p:nvPr/>
        </p:nvSpPr>
        <p:spPr>
          <a:xfrm>
            <a:off x="0" y="6033030"/>
            <a:ext cx="652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https://www.kdnuggets.com/2015/11/different-data-science-roles-industry.html</a:t>
            </a:r>
            <a:r>
              <a:rPr lang="en-US" dirty="0"/>
              <a:t> </a:t>
            </a:r>
          </a:p>
        </p:txBody>
      </p:sp>
      <p:pic>
        <p:nvPicPr>
          <p:cNvPr id="8194" name="Picture 2" descr="data-industry-salary">
            <a:extLst>
              <a:ext uri="{FF2B5EF4-FFF2-40B4-BE49-F238E27FC236}">
                <a16:creationId xmlns:a16="http://schemas.microsoft.com/office/drawing/2014/main" id="{4649FC5C-AEBC-4E9A-B776-326F8AAD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44" y="1737826"/>
            <a:ext cx="6234113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1887" y="1250627"/>
            <a:ext cx="6547159" cy="73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¿Qué aprenderemos?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7516" y="2571550"/>
            <a:ext cx="8645775" cy="3567242"/>
            <a:chOff x="387516" y="2284946"/>
            <a:chExt cx="8645775" cy="3567242"/>
          </a:xfrm>
        </p:grpSpPr>
        <p:pic>
          <p:nvPicPr>
            <p:cNvPr id="10" name="Picture 2" descr="Resultado de imagen para dell emc data science">
              <a:extLst>
                <a:ext uri="{FF2B5EF4-FFF2-40B4-BE49-F238E27FC236}">
                  <a16:creationId xmlns:a16="http://schemas.microsoft.com/office/drawing/2014/main" id="{47C72C6E-83A4-4A20-A4F5-4B02061E5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"/>
            <a:stretch/>
          </p:blipFill>
          <p:spPr bwMode="auto">
            <a:xfrm>
              <a:off x="411887" y="2284946"/>
              <a:ext cx="3512447" cy="159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 para tableau and power bi">
              <a:extLst>
                <a:ext uri="{FF2B5EF4-FFF2-40B4-BE49-F238E27FC236}">
                  <a16:creationId xmlns:a16="http://schemas.microsoft.com/office/drawing/2014/main" id="{490A00A2-DCEF-4A20-B310-75928BBF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16" y="4360221"/>
              <a:ext cx="3356926" cy="149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n relacionada">
              <a:extLst>
                <a:ext uri="{FF2B5EF4-FFF2-40B4-BE49-F238E27FC236}">
                  <a16:creationId xmlns:a16="http://schemas.microsoft.com/office/drawing/2014/main" id="{9717A90A-4995-4AD0-8E3A-151C3D2B2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656" y="2383595"/>
              <a:ext cx="1855635" cy="149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Resultado de imagen para ETL">
              <a:extLst>
                <a:ext uri="{FF2B5EF4-FFF2-40B4-BE49-F238E27FC236}">
                  <a16:creationId xmlns:a16="http://schemas.microsoft.com/office/drawing/2014/main" id="{6A3E455B-9531-449D-A485-AC514E3E1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727" y="2386776"/>
              <a:ext cx="2802792" cy="154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Resultado de imagen para R predictive analysis">
              <a:extLst>
                <a:ext uri="{FF2B5EF4-FFF2-40B4-BE49-F238E27FC236}">
                  <a16:creationId xmlns:a16="http://schemas.microsoft.com/office/drawing/2014/main" id="{706B6121-757F-4E11-9539-066A08C42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932" y="4310896"/>
              <a:ext cx="2762317" cy="149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391647" y="4146996"/>
              <a:ext cx="8379008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095679" y="2284946"/>
              <a:ext cx="0" cy="159061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959046" y="2343156"/>
              <a:ext cx="0" cy="159061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77656" y="4261572"/>
              <a:ext cx="0" cy="159061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095679" y="4261572"/>
              <a:ext cx="0" cy="159061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  <p:pic>
        <p:nvPicPr>
          <p:cNvPr id="22" name="Picture 2" descr="Resultado de imagen para hadoop">
            <a:extLst>
              <a:ext uri="{FF2B5EF4-FFF2-40B4-BE49-F238E27FC236}">
                <a16:creationId xmlns:a16="http://schemas.microsoft.com/office/drawing/2014/main" id="{2080FB12-249F-47B9-9DDF-F998F222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157" y="4449172"/>
            <a:ext cx="1277526" cy="9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zure Machine Learning Services: a complete toolbox for AI ...">
            <a:extLst>
              <a:ext uri="{FF2B5EF4-FFF2-40B4-BE49-F238E27FC236}">
                <a16:creationId xmlns:a16="http://schemas.microsoft.com/office/drawing/2014/main" id="{15BB9FF5-4C62-4840-8B99-43755B91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74" y="5325582"/>
            <a:ext cx="1670013" cy="9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4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6911" y="2757107"/>
            <a:ext cx="3216076" cy="33035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El Data </a:t>
            </a:r>
            <a:r>
              <a:rPr lang="es-ES" sz="2800" dirty="0" err="1"/>
              <a:t>Scientist</a:t>
            </a:r>
            <a:endParaRPr lang="es-E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 err="1"/>
              <a:t>Overview</a:t>
            </a:r>
            <a:r>
              <a:rPr lang="es-ES" sz="2800" dirty="0"/>
              <a:t> Big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Lo que ha impulsado el análisis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Análisis Big Data en la industria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4792" y="1148065"/>
            <a:ext cx="7680454" cy="989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solidFill>
                  <a:srgbClr val="030A40"/>
                </a:solidFill>
                <a:latin typeface="Neo Sans Pro" panose="020B0504030504040204" pitchFamily="34" charset="0"/>
              </a:rPr>
              <a:t>Introducción al análisis de datos y Big Data</a:t>
            </a:r>
            <a:endParaRPr lang="es-GT" b="1" dirty="0">
              <a:solidFill>
                <a:srgbClr val="030A40"/>
              </a:solidFill>
              <a:latin typeface="Neo Sans Pro" panose="020B0504030504040204" pitchFamily="34" charset="0"/>
            </a:endParaRPr>
          </a:p>
        </p:txBody>
      </p:sp>
      <p:pic>
        <p:nvPicPr>
          <p:cNvPr id="9" name="Picture 2" descr="Resultado de imagen para Big Data">
            <a:extLst>
              <a:ext uri="{FF2B5EF4-FFF2-40B4-BE49-F238E27FC236}">
                <a16:creationId xmlns:a16="http://schemas.microsoft.com/office/drawing/2014/main" id="{29329FEA-8372-4EFD-B08B-079F6FB3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16323"/>
            <a:ext cx="5321956" cy="434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52683" y="6567763"/>
            <a:ext cx="380608" cy="22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9D47C04-3E68-4439-907C-04D835370F42}"/>
              </a:ext>
            </a:extLst>
          </p:cNvPr>
          <p:cNvSpPr/>
          <p:nvPr/>
        </p:nvSpPr>
        <p:spPr>
          <a:xfrm>
            <a:off x="4572000" y="2777535"/>
            <a:ext cx="43359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Roles para el análisis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Fases del ciclo de vida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Entregables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Análisis sobre ambiente transaccional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7963" y="1269759"/>
            <a:ext cx="8044344" cy="655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Ciclo de vida del análisis de datos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13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42EB52E-DAC9-4B09-9306-2C9ACFD4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55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45EBC-5E22-4CD1-9965-BF2F71A2FE28}"/>
              </a:ext>
            </a:extLst>
          </p:cNvPr>
          <p:cNvSpPr/>
          <p:nvPr/>
        </p:nvSpPr>
        <p:spPr>
          <a:xfrm>
            <a:off x="1603306" y="4070196"/>
            <a:ext cx="1380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Proyecto</a:t>
            </a:r>
          </a:p>
          <a:p>
            <a:pPr algn="ctr"/>
            <a:r>
              <a:rPr lang="es-ES" dirty="0"/>
              <a:t>Data </a:t>
            </a:r>
            <a:r>
              <a:rPr lang="es-ES" dirty="0" err="1"/>
              <a:t>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21732"/>
            <a:ext cx="5293730" cy="1964266"/>
          </a:xfrm>
          <a:prstGeom prst="rect">
            <a:avLst/>
          </a:prstGeom>
          <a:solidFill>
            <a:srgbClr val="62564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CEC3D-6E0A-4A0E-BF75-8DCB514D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91260"/>
            <a:ext cx="4945641" cy="1625210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rgbClr val="FFFFFF"/>
                </a:solidFill>
              </a:rPr>
              <a:t>Tareas de proyecto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84EAD-A9FA-40D9-8028-D632DF146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1" r="17028" b="-3"/>
          <a:stretch/>
        </p:blipFill>
        <p:spPr>
          <a:xfrm>
            <a:off x="245660" y="2454903"/>
            <a:ext cx="5293729" cy="40802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731" y="321732"/>
            <a:ext cx="323497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94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6635" y="1247924"/>
            <a:ext cx="7970206" cy="616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Business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Intelligence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56880" y="682709"/>
            <a:ext cx="6858000" cy="6858000"/>
            <a:chOff x="2706756" y="848139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756" y="848139"/>
              <a:ext cx="6858000" cy="6858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150810" y="5929975"/>
              <a:ext cx="10608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Databases</a:t>
              </a:r>
              <a:endParaRPr lang="es-GT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6117" y="5929975"/>
              <a:ext cx="15992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Warehouse</a:t>
              </a:r>
              <a:endParaRPr lang="es-GT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18338" y="5929975"/>
              <a:ext cx="11333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Dependent</a:t>
              </a:r>
            </a:p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Marts</a:t>
              </a:r>
              <a:endParaRPr lang="es-GT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5FCDB66-BA17-42FD-9DE4-7B12A96EE308}"/>
              </a:ext>
            </a:extLst>
          </p:cNvPr>
          <p:cNvSpPr/>
          <p:nvPr/>
        </p:nvSpPr>
        <p:spPr>
          <a:xfrm>
            <a:off x="176463" y="2353683"/>
            <a:ext cx="3071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Procesos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Esquemas multidimensionales (estrella y copo de nieve)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DataWarehouse</a:t>
            </a:r>
            <a:r>
              <a:rPr lang="es-ES" sz="2400" dirty="0"/>
              <a:t> y </a:t>
            </a:r>
            <a:r>
              <a:rPr lang="es-ES" sz="2400" dirty="0" err="1"/>
              <a:t>DataMart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Limpieza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14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142999" y="227202"/>
            <a:ext cx="6858000" cy="6858000"/>
            <a:chOff x="1142999" y="-122172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99" y="-122172"/>
              <a:ext cx="6858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976857" y="2522457"/>
              <a:ext cx="16656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OLAP</a:t>
              </a:r>
              <a:endParaRPr lang="es-G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3895" y="3384727"/>
              <a:ext cx="16656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MOLAP</a:t>
              </a:r>
              <a:endParaRPr lang="es-G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07103" y="3384727"/>
              <a:ext cx="16656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ROLAP</a:t>
              </a:r>
              <a:endParaRPr lang="es-G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3319" y="3384727"/>
              <a:ext cx="16656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GT" sz="2000" b="1" dirty="0">
                  <a:solidFill>
                    <a:schemeClr val="bg1"/>
                  </a:solidFill>
                </a:rPr>
                <a:t>HOLAP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2729948" y="2922567"/>
              <a:ext cx="649356" cy="28445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53319" y="2867953"/>
              <a:ext cx="698544" cy="3390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789013" y="3025040"/>
              <a:ext cx="0" cy="3199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59D47C04-3E68-4439-907C-04D835370F42}"/>
              </a:ext>
            </a:extLst>
          </p:cNvPr>
          <p:cNvSpPr/>
          <p:nvPr/>
        </p:nvSpPr>
        <p:spPr>
          <a:xfrm>
            <a:off x="1801504" y="4546374"/>
            <a:ext cx="6199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Procesamiento transaccional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Procesamiento anal</a:t>
            </a:r>
            <a:r>
              <a:rPr lang="es-GT" sz="2400" dirty="0" err="1"/>
              <a:t>ítico</a:t>
            </a:r>
            <a:endParaRPr lang="es-G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2400" dirty="0"/>
              <a:t>Hibrido</a:t>
            </a:r>
            <a:endParaRPr lang="es-E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5773" y="1269686"/>
            <a:ext cx="8044344" cy="655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Business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Intelligence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13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5224" y="990137"/>
            <a:ext cx="7858260" cy="1030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Visualización de datos </a:t>
            </a:r>
          </a:p>
        </p:txBody>
      </p:sp>
      <p:pic>
        <p:nvPicPr>
          <p:cNvPr id="9" name="Picture 2" descr="Resultado de imagen para self service BI">
            <a:extLst>
              <a:ext uri="{FF2B5EF4-FFF2-40B4-BE49-F238E27FC236}">
                <a16:creationId xmlns:a16="http://schemas.microsoft.com/office/drawing/2014/main" id="{BE503D2D-7719-4E39-B941-42675603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" y="2292824"/>
            <a:ext cx="4236578" cy="43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F923DA0-7DD0-4B58-AB89-2985AD4DA89D}"/>
              </a:ext>
            </a:extLst>
          </p:cNvPr>
          <p:cNvSpPr/>
          <p:nvPr/>
        </p:nvSpPr>
        <p:spPr>
          <a:xfrm>
            <a:off x="4971119" y="2917729"/>
            <a:ext cx="33796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3200" dirty="0"/>
              <a:t>Herramientas de Visualización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3200" dirty="0"/>
              <a:t>“Self-Service”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3200" dirty="0"/>
              <a:t>Reportería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1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65BC09-5047-4DA8-B6E5-81A078BD5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4" r="18627" b="-1"/>
          <a:stretch/>
        </p:blipFill>
        <p:spPr>
          <a:xfrm>
            <a:off x="15" y="857258"/>
            <a:ext cx="4571985" cy="515093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ffectLst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F06FD3-A3A9-46D0-9CF4-F287E354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554404"/>
            <a:ext cx="3938588" cy="124597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50" err="1"/>
              <a:t>Tablero</a:t>
            </a:r>
            <a:r>
              <a:rPr lang="en-US" sz="2850"/>
              <a:t> de </a:t>
            </a:r>
            <a:r>
              <a:rPr lang="en-US" sz="2850" err="1"/>
              <a:t>impacto</a:t>
            </a:r>
            <a:r>
              <a:rPr lang="en-US" sz="2850"/>
              <a:t> de </a:t>
            </a:r>
            <a:r>
              <a:rPr lang="en-US" sz="2850" err="1"/>
              <a:t>covid</a:t>
            </a:r>
            <a:r>
              <a:rPr lang="en-US" sz="2850"/>
              <a:t> </a:t>
            </a:r>
            <a:r>
              <a:rPr lang="en-US" sz="2850" err="1"/>
              <a:t>en</a:t>
            </a:r>
            <a:r>
              <a:rPr lang="en-US" sz="2850"/>
              <a:t> el </a:t>
            </a:r>
            <a:r>
              <a:rPr lang="en-US" sz="2850" err="1"/>
              <a:t>negocio</a:t>
            </a:r>
            <a:endParaRPr lang="en-US" sz="285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3EDB9A-676A-4A8B-AE61-E4951C12B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4140851"/>
            <a:ext cx="3938588" cy="273844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tablero</a:t>
            </a:r>
            <a:r>
              <a:rPr lang="en-US" dirty="0"/>
              <a:t> de </a:t>
            </a:r>
            <a:r>
              <a:rPr lang="en-US" dirty="0" err="1"/>
              <a:t>impacto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6C3E6-DFF7-416A-B835-4E571A75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2" y="5708478"/>
            <a:ext cx="332961" cy="273844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450"/>
              </a:spcAft>
            </a:pPr>
            <a:fld id="{8C2E478F-E849-4A8C-AF1F-CBCC78A7CBFA}" type="slidenum">
              <a:rPr lang="en-US" smtClean="0"/>
              <a:pPr>
                <a:spcAft>
                  <a:spcPts val="45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6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63" y="1887040"/>
            <a:ext cx="3428128" cy="433796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Advanced Analytics is the autonomous or semi-autonomous examination of data or content using sophisticated techniques and tools, typically beyond those of traditional business intelligence (BI), to discover deeper insights, make predictions, or generate recommendations.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Gartner Group</a:t>
            </a:r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3415" y="748102"/>
            <a:ext cx="8469084" cy="805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3600" b="1" dirty="0">
                <a:solidFill>
                  <a:srgbClr val="030A40"/>
                </a:solidFill>
                <a:latin typeface="Neo Sans Pro" panose="020B0504030504040204"/>
              </a:rPr>
              <a:t>Definición de análisis avanzado de datos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3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3DD9D6-2C65-419D-9485-A2D76528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9" y="2181787"/>
            <a:ext cx="5431231" cy="37551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E4EF93C-A348-419C-B118-AC8104EC7A90}"/>
              </a:ext>
            </a:extLst>
          </p:cNvPr>
          <p:cNvSpPr/>
          <p:nvPr/>
        </p:nvSpPr>
        <p:spPr>
          <a:xfrm>
            <a:off x="4153549" y="6055522"/>
            <a:ext cx="4990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600" dirty="0"/>
              <a:t>Foto tomada de: </a:t>
            </a:r>
            <a:r>
              <a:rPr lang="es-GT" sz="600" dirty="0">
                <a:hlinkClick r:id="rId5"/>
              </a:rPr>
              <a:t>https://www.istockphoto.com/photo/top-view-of-office-desk-with-data-chart-and-pie-chart-3d-rendering-gm925236050-253906983?irgwc=1&amp;esource=AFF_IS_IR_SP_FreeImages_246195&amp;asid=FreeImages&amp;cid=IS&amp;utm_medium=affiliate_SP&amp;utm_source=FreeImages&amp;utm_content=246195&amp;clickid=SZazepUIPxyJR9RwUx0Mo3YyUklQ3PX-dV3NSU0</a:t>
            </a:r>
            <a:endParaRPr lang="es-GT" sz="600" dirty="0"/>
          </a:p>
        </p:txBody>
      </p:sp>
    </p:spTree>
    <p:extLst>
      <p:ext uri="{BB962C8B-B14F-4D97-AF65-F5344CB8AC3E}">
        <p14:creationId xmlns:p14="http://schemas.microsoft.com/office/powerpoint/2010/main" val="26825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156" y="2711909"/>
            <a:ext cx="3330054" cy="3243457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Introducción a 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Análisis y exploración de datos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Construcción y evaluación de modelos estadísticos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292" y="1046557"/>
            <a:ext cx="8149621" cy="937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4400" b="1" dirty="0">
                <a:solidFill>
                  <a:srgbClr val="030A40"/>
                </a:solidFill>
                <a:latin typeface="Neo Sans Pro" panose="020B0504030504040204" pitchFamily="34" charset="0"/>
              </a:rPr>
              <a:t>Análisis básico de datos con R</a:t>
            </a:r>
          </a:p>
        </p:txBody>
      </p:sp>
      <p:pic>
        <p:nvPicPr>
          <p:cNvPr id="9" name="Picture 2" descr="Resultado de imagen para R jupyter notebook">
            <a:extLst>
              <a:ext uri="{FF2B5EF4-FFF2-40B4-BE49-F238E27FC236}">
                <a16:creationId xmlns:a16="http://schemas.microsoft.com/office/drawing/2014/main" id="{FC4C4DE3-6127-4799-B839-72FA626E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50" y="2385742"/>
            <a:ext cx="4656063" cy="417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16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21732"/>
            <a:ext cx="5293730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4B06-7EC1-4500-BDFA-C093FDFF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91260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Reglas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asosciaci</a:t>
            </a:r>
            <a:r>
              <a:rPr lang="es-GT" dirty="0" err="1">
                <a:solidFill>
                  <a:srgbClr val="FFFFFF"/>
                </a:solidFill>
              </a:rPr>
              <a:t>ón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1BE27-1FBE-4379-A87C-814455ED3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16" r="4002" b="-1"/>
          <a:stretch/>
        </p:blipFill>
        <p:spPr>
          <a:xfrm>
            <a:off x="245660" y="2454903"/>
            <a:ext cx="5293729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731" y="321732"/>
            <a:ext cx="323497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BF74-3EA3-4DC9-BC12-B00C99C9F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5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066" y="2426928"/>
            <a:ext cx="4367284" cy="40260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err="1"/>
              <a:t>Clustering</a:t>
            </a:r>
            <a:r>
              <a:rPr lang="es-ES" dirty="0"/>
              <a:t> y K-</a:t>
            </a:r>
            <a:r>
              <a:rPr lang="es-ES" dirty="0" err="1"/>
              <a:t>Means</a:t>
            </a: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Reglas de asociación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Regresión linear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Regresión logística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Clasificación Bayes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Árboles de decisión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Análisis de series de tiempo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Análisis de texto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3562" y="951575"/>
            <a:ext cx="7857875" cy="1168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Métodos de análisis avanzado a través de estadística</a:t>
            </a:r>
          </a:p>
        </p:txBody>
      </p:sp>
      <p:pic>
        <p:nvPicPr>
          <p:cNvPr id="9" name="Picture 4" descr="Resultado de imagen para k means">
            <a:extLst>
              <a:ext uri="{FF2B5EF4-FFF2-40B4-BE49-F238E27FC236}">
                <a16:creationId xmlns:a16="http://schemas.microsoft.com/office/drawing/2014/main" id="{390FAD20-7209-43AC-9153-6EFE9417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" y="2442607"/>
            <a:ext cx="3811017" cy="41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17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A67A-73BC-4B32-B7AB-509806F7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93" y="327025"/>
            <a:ext cx="6379000" cy="2287588"/>
          </a:xfrm>
        </p:spPr>
        <p:txBody>
          <a:bodyPr anchor="ctr">
            <a:normAutofit/>
          </a:bodyPr>
          <a:lstStyle/>
          <a:p>
            <a:r>
              <a:rPr lang="es-GT" sz="6600" dirty="0"/>
              <a:t>Series de Tiempo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0D51-397F-4CE7-AC3E-4F0729BA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27026"/>
            <a:ext cx="5614060" cy="2287587"/>
          </a:xfrm>
        </p:spPr>
        <p:txBody>
          <a:bodyPr anchor="ctr">
            <a:normAutofit/>
          </a:bodyPr>
          <a:lstStyle/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A0B44-7823-4DC6-BDD8-F539B56EC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8" r="-1" b="-1"/>
          <a:stretch/>
        </p:blipFill>
        <p:spPr>
          <a:xfrm>
            <a:off x="-6876" y="2763151"/>
            <a:ext cx="9150876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074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066" y="2426928"/>
            <a:ext cx="4367284" cy="40260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en la Nube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Experimentos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Auto 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3562" y="951575"/>
            <a:ext cx="7857875" cy="1168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Métodos de análisis avanzado a través de estadística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17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  <p:pic>
        <p:nvPicPr>
          <p:cNvPr id="1026" name="Picture 2" descr="Azure Machine Learning Services: a complete toolbox for AI ...">
            <a:extLst>
              <a:ext uri="{FF2B5EF4-FFF2-40B4-BE49-F238E27FC236}">
                <a16:creationId xmlns:a16="http://schemas.microsoft.com/office/drawing/2014/main" id="{0A71203C-CD57-4635-A84C-71560637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0" y="2964729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L - Microsoft Research">
            <a:extLst>
              <a:ext uri="{FF2B5EF4-FFF2-40B4-BE49-F238E27FC236}">
                <a16:creationId xmlns:a16="http://schemas.microsoft.com/office/drawing/2014/main" id="{E6C8E7A3-FEEB-42A9-B3AD-7EBB78E1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59" y="4281330"/>
            <a:ext cx="2129298" cy="212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7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2935" y="3077666"/>
            <a:ext cx="3511149" cy="333005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Análisis de datos no estructurados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 err="1"/>
              <a:t>Map</a:t>
            </a:r>
            <a:r>
              <a:rPr lang="es-ES" sz="2800" dirty="0"/>
              <a:t> Reduce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HD </a:t>
            </a:r>
            <a:r>
              <a:rPr lang="es-ES" sz="2800" dirty="0" err="1"/>
              <a:t>insight</a:t>
            </a:r>
            <a:endParaRPr lang="es-E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GT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2532" y="1099944"/>
            <a:ext cx="7308434" cy="1103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Herramientas avanzadas de análisis</a:t>
            </a:r>
          </a:p>
        </p:txBody>
      </p:sp>
      <p:pic>
        <p:nvPicPr>
          <p:cNvPr id="9" name="Picture 2" descr="Resultado de imagen para hadoop">
            <a:extLst>
              <a:ext uri="{FF2B5EF4-FFF2-40B4-BE49-F238E27FC236}">
                <a16:creationId xmlns:a16="http://schemas.microsoft.com/office/drawing/2014/main" id="{0033FFB2-3F47-4145-8360-01D78C3B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4" y="2419733"/>
            <a:ext cx="4841682" cy="41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18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40B5E6F-A60D-4B1C-A3F5-E3E39C84C583}"/>
              </a:ext>
            </a:extLst>
          </p:cNvPr>
          <p:cNvSpPr/>
          <p:nvPr/>
        </p:nvSpPr>
        <p:spPr>
          <a:xfrm>
            <a:off x="176463" y="1006591"/>
            <a:ext cx="3545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800" b="1" dirty="0">
                <a:solidFill>
                  <a:srgbClr val="030A40"/>
                </a:solidFill>
                <a:latin typeface="Neo Sans Pro" panose="020B0504030504040204"/>
              </a:rPr>
              <a:t>BI vs Data </a:t>
            </a:r>
            <a:r>
              <a:rPr lang="es-GT" sz="2800" b="1" dirty="0" err="1">
                <a:solidFill>
                  <a:srgbClr val="030A40"/>
                </a:solidFill>
                <a:latin typeface="Neo Sans Pro" panose="020B0504030504040204"/>
              </a:rPr>
              <a:t>Science</a:t>
            </a:r>
            <a:endParaRPr lang="es-GT" sz="2800" b="1" dirty="0">
              <a:solidFill>
                <a:srgbClr val="030A40"/>
              </a:solidFill>
              <a:latin typeface="Neo Sans Pro" panose="020B0504030504040204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51D8E1-2EDF-497A-8A9B-E20C049AFDF1}"/>
              </a:ext>
            </a:extLst>
          </p:cNvPr>
          <p:cNvSpPr/>
          <p:nvPr/>
        </p:nvSpPr>
        <p:spPr>
          <a:xfrm>
            <a:off x="176463" y="1662823"/>
            <a:ext cx="354574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La principal diferencia está en las preguntas que responde.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BI responde a la pregunta de ¿qué pasó?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/>
              <a:t>Data </a:t>
            </a:r>
            <a:r>
              <a:rPr lang="es-GT" sz="2400" dirty="0" err="1"/>
              <a:t>Science</a:t>
            </a:r>
            <a:r>
              <a:rPr lang="es-GT" sz="2400" dirty="0"/>
              <a:t> responde a las preguntas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GT" sz="2400" dirty="0"/>
              <a:t>¿Por qué?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GT" sz="2400" dirty="0"/>
              <a:t>¿Qué pasará?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GT" sz="2400" dirty="0"/>
              <a:t>¿Qué debo hacer?</a:t>
            </a:r>
            <a:br>
              <a:rPr lang="es-GT" sz="2400" dirty="0"/>
            </a:br>
            <a:r>
              <a:rPr lang="es-GT" dirty="0"/>
              <a:t>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34157" y="791424"/>
            <a:ext cx="6066576" cy="6066576"/>
            <a:chOff x="3589684" y="1006591"/>
            <a:chExt cx="6066576" cy="60665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684" y="1006591"/>
              <a:ext cx="6066576" cy="606657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72690" y="2623925"/>
              <a:ext cx="2222916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GT" sz="1400" dirty="0">
                  <a:solidFill>
                    <a:schemeClr val="bg1"/>
                  </a:solidFill>
                </a:rPr>
                <a:t>DATA</a:t>
              </a:r>
            </a:p>
            <a:p>
              <a:r>
                <a:rPr lang="es-GT" sz="1400" dirty="0">
                  <a:solidFill>
                    <a:schemeClr val="bg1"/>
                  </a:solidFill>
                </a:rPr>
                <a:t>SCIENCE</a:t>
              </a:r>
            </a:p>
            <a:p>
              <a:r>
                <a:rPr lang="es-GT" sz="1400" dirty="0" err="1">
                  <a:solidFill>
                    <a:schemeClr val="bg1"/>
                  </a:solidFill>
                </a:rPr>
                <a:t>Predictive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analysis</a:t>
              </a:r>
              <a:endParaRPr lang="es-GT" sz="1400" dirty="0">
                <a:solidFill>
                  <a:schemeClr val="bg1"/>
                </a:solidFill>
              </a:endParaRPr>
            </a:p>
            <a:p>
              <a:r>
                <a:rPr lang="es-GT" sz="1400" dirty="0" err="1">
                  <a:solidFill>
                    <a:schemeClr val="bg1"/>
                  </a:solidFill>
                </a:rPr>
                <a:t>Prescriptive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analysis</a:t>
              </a:r>
              <a:endParaRPr lang="es-GT" sz="1400" dirty="0">
                <a:solidFill>
                  <a:schemeClr val="bg1"/>
                </a:solidFill>
              </a:endParaRPr>
            </a:p>
            <a:p>
              <a:r>
                <a:rPr lang="es-GT" sz="1400" dirty="0">
                  <a:solidFill>
                    <a:schemeClr val="bg1"/>
                  </a:solidFill>
                </a:rPr>
                <a:t>       “</a:t>
              </a:r>
              <a:r>
                <a:rPr lang="es-GT" sz="1400" dirty="0" err="1">
                  <a:solidFill>
                    <a:schemeClr val="bg1"/>
                  </a:solidFill>
                </a:rPr>
                <a:t>Why</a:t>
              </a:r>
              <a:r>
                <a:rPr lang="es-GT" sz="1400" dirty="0">
                  <a:solidFill>
                    <a:schemeClr val="bg1"/>
                  </a:solidFill>
                </a:rPr>
                <a:t>…? </a:t>
              </a:r>
              <a:r>
                <a:rPr lang="es-GT" sz="1400" dirty="0" err="1">
                  <a:solidFill>
                    <a:schemeClr val="bg1"/>
                  </a:solidFill>
                </a:rPr>
                <a:t>What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will</a:t>
              </a:r>
              <a:r>
                <a:rPr lang="es-GT" sz="1400" dirty="0">
                  <a:solidFill>
                    <a:schemeClr val="bg1"/>
                  </a:solidFill>
                </a:rPr>
                <a:t>….?</a:t>
              </a:r>
            </a:p>
            <a:p>
              <a:r>
                <a:rPr lang="es-GT" sz="1400" dirty="0">
                  <a:solidFill>
                    <a:schemeClr val="bg1"/>
                  </a:solidFill>
                </a:rPr>
                <a:t>              “</a:t>
              </a:r>
              <a:r>
                <a:rPr lang="es-GT" sz="1400" dirty="0" err="1">
                  <a:solidFill>
                    <a:schemeClr val="bg1"/>
                  </a:solidFill>
                </a:rPr>
                <a:t>What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should</a:t>
              </a:r>
              <a:r>
                <a:rPr lang="es-GT" sz="1400" dirty="0">
                  <a:solidFill>
                    <a:schemeClr val="bg1"/>
                  </a:solidFill>
                </a:rPr>
                <a:t> I do?”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0841" y="4016147"/>
              <a:ext cx="174342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GT" sz="1400" dirty="0">
                  <a:solidFill>
                    <a:schemeClr val="bg1"/>
                  </a:solidFill>
                </a:rPr>
                <a:t>BUSINESS</a:t>
              </a:r>
            </a:p>
            <a:p>
              <a:r>
                <a:rPr lang="es-GT" sz="1400" dirty="0">
                  <a:solidFill>
                    <a:schemeClr val="bg1"/>
                  </a:solidFill>
                </a:rPr>
                <a:t>INTELLIGENCE</a:t>
              </a:r>
            </a:p>
            <a:p>
              <a:r>
                <a:rPr lang="es-GT" sz="1400" dirty="0" err="1">
                  <a:solidFill>
                    <a:schemeClr val="bg1"/>
                  </a:solidFill>
                </a:rPr>
                <a:t>Descriptive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analysis</a:t>
              </a:r>
              <a:r>
                <a:rPr lang="es-GT" sz="1400" dirty="0">
                  <a:solidFill>
                    <a:schemeClr val="bg1"/>
                  </a:solidFill>
                </a:rPr>
                <a:t> –</a:t>
              </a:r>
            </a:p>
            <a:p>
              <a:r>
                <a:rPr lang="es-GT" sz="1400" dirty="0">
                  <a:solidFill>
                    <a:schemeClr val="bg1"/>
                  </a:solidFill>
                </a:rPr>
                <a:t>Standard </a:t>
              </a:r>
              <a:r>
                <a:rPr lang="es-GT" sz="1400" dirty="0" err="1">
                  <a:solidFill>
                    <a:schemeClr val="bg1"/>
                  </a:solidFill>
                </a:rPr>
                <a:t>reporting</a:t>
              </a:r>
              <a:endParaRPr lang="es-GT" sz="1400" dirty="0">
                <a:solidFill>
                  <a:schemeClr val="bg1"/>
                </a:solidFill>
              </a:endParaRPr>
            </a:p>
            <a:p>
              <a:r>
                <a:rPr lang="es-GT" sz="1400" dirty="0">
                  <a:solidFill>
                    <a:schemeClr val="bg1"/>
                  </a:solidFill>
                </a:rPr>
                <a:t>“</a:t>
              </a:r>
              <a:r>
                <a:rPr lang="es-GT" sz="1400" dirty="0" err="1">
                  <a:solidFill>
                    <a:schemeClr val="bg1"/>
                  </a:solidFill>
                </a:rPr>
                <a:t>What</a:t>
              </a:r>
              <a:r>
                <a:rPr lang="es-GT" sz="1400" dirty="0">
                  <a:solidFill>
                    <a:schemeClr val="bg1"/>
                  </a:solidFill>
                </a:rPr>
                <a:t> </a:t>
              </a:r>
              <a:r>
                <a:rPr lang="es-GT" sz="1400" dirty="0" err="1">
                  <a:solidFill>
                    <a:schemeClr val="bg1"/>
                  </a:solidFill>
                </a:rPr>
                <a:t>happened</a:t>
              </a:r>
              <a:r>
                <a:rPr lang="es-GT" sz="1400" dirty="0">
                  <a:solidFill>
                    <a:schemeClr val="bg1"/>
                  </a:solidFill>
                </a:rPr>
                <a:t>?”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02066" y="5874657"/>
              <a:ext cx="4898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Past</a:t>
              </a:r>
              <a:endParaRPr lang="es-GT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67304" y="5874656"/>
              <a:ext cx="6664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Future</a:t>
              </a:r>
              <a:endParaRPr lang="es-GT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4185610" y="4334648"/>
              <a:ext cx="4821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GT" sz="1400" dirty="0" err="1">
                  <a:solidFill>
                    <a:schemeClr val="bg1">
                      <a:lumMod val="50000"/>
                    </a:schemeClr>
                  </a:solidFill>
                </a:rPr>
                <a:t>Low</a:t>
              </a:r>
              <a:endParaRPr lang="es-GT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4119974" y="2765265"/>
              <a:ext cx="6664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Future</a:t>
              </a:r>
              <a:endParaRPr lang="es-GT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17863" y="6122726"/>
              <a:ext cx="631904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s-GT" sz="17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3325864" y="3483085"/>
              <a:ext cx="1550424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00" b="1" dirty="0" err="1">
                  <a:solidFill>
                    <a:schemeClr val="bg1">
                      <a:lumMod val="50000"/>
                    </a:schemeClr>
                  </a:solidFill>
                </a:rPr>
                <a:t>Buisiness</a:t>
              </a:r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 value</a:t>
              </a:r>
              <a:endParaRPr lang="es-GT" sz="17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4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64" y="2726213"/>
            <a:ext cx="4395536" cy="351702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Data </a:t>
            </a:r>
            <a:r>
              <a:rPr lang="es-GT" dirty="0" err="1"/>
              <a:t>science</a:t>
            </a:r>
            <a:r>
              <a:rPr lang="es-GT" dirty="0"/>
              <a:t> se compone de: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GT" dirty="0"/>
              <a:t>Hacking </a:t>
            </a:r>
            <a:r>
              <a:rPr lang="es-GT" dirty="0" err="1"/>
              <a:t>Skills</a:t>
            </a:r>
            <a:r>
              <a:rPr lang="es-GT" dirty="0"/>
              <a:t> – Habilidades de cómputo e informática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Math</a:t>
            </a:r>
            <a:r>
              <a:rPr lang="es-GT" dirty="0"/>
              <a:t> &amp; </a:t>
            </a:r>
            <a:r>
              <a:rPr lang="es-GT" dirty="0" err="1"/>
              <a:t>Statistics</a:t>
            </a:r>
            <a:r>
              <a:rPr lang="es-GT" dirty="0"/>
              <a:t> – Habilidad con los números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GT" dirty="0" err="1"/>
              <a:t>Sbustantive</a:t>
            </a:r>
            <a:r>
              <a:rPr lang="es-GT" dirty="0"/>
              <a:t> </a:t>
            </a:r>
            <a:r>
              <a:rPr lang="es-GT" dirty="0" err="1"/>
              <a:t>Expertise</a:t>
            </a:r>
            <a:r>
              <a:rPr lang="es-GT" dirty="0"/>
              <a:t> – Dominio o </a:t>
            </a:r>
            <a:r>
              <a:rPr lang="es-GT" dirty="0" err="1"/>
              <a:t>expertise</a:t>
            </a:r>
            <a:r>
              <a:rPr lang="es-GT" dirty="0"/>
              <a:t> del tema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GT" dirty="0"/>
              <a:t>¿Por qué </a:t>
            </a:r>
            <a:r>
              <a:rPr lang="es-GT" dirty="0" err="1"/>
              <a:t>Danger</a:t>
            </a:r>
            <a:r>
              <a:rPr lang="es-GT" dirty="0"/>
              <a:t> </a:t>
            </a:r>
            <a:r>
              <a:rPr lang="es-GT" dirty="0" err="1"/>
              <a:t>Zone</a:t>
            </a:r>
            <a:r>
              <a:rPr lang="es-GT" dirty="0"/>
              <a:t>?</a:t>
            </a:r>
          </a:p>
          <a:p>
            <a:pPr algn="l"/>
            <a:endParaRPr lang="es-G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8578" y="947708"/>
            <a:ext cx="7526770" cy="900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Data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Science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, Diagrama de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Venn</a:t>
            </a:r>
            <a:endParaRPr lang="es-GT" b="1" dirty="0">
              <a:solidFill>
                <a:srgbClr val="030A40"/>
              </a:solidFill>
              <a:latin typeface="Neo Sans Pro" panose="020B050403050404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29877" y="1289692"/>
            <a:ext cx="6390069" cy="6390069"/>
            <a:chOff x="3860021" y="1369206"/>
            <a:chExt cx="6390069" cy="63900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1" y="1369206"/>
              <a:ext cx="6390069" cy="639006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800000">
              <a:off x="6962291" y="3167134"/>
              <a:ext cx="1726114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Math &amp; Statistics</a:t>
              </a:r>
            </a:p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Knowledge</a:t>
              </a:r>
              <a:endParaRPr lang="es-GT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4976646" y="3357358"/>
              <a:ext cx="139974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Hacking Skills</a:t>
              </a:r>
              <a:endParaRPr lang="es-GT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3783" y="5155427"/>
              <a:ext cx="1287404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Substantive </a:t>
              </a:r>
            </a:p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Expertise</a:t>
              </a:r>
              <a:endParaRPr lang="es-GT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71451" y="4333407"/>
              <a:ext cx="644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Danger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Zone!</a:t>
              </a:r>
              <a:endParaRPr lang="es-GT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79444" y="4333406"/>
              <a:ext cx="8738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Traditional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Research</a:t>
              </a:r>
              <a:endParaRPr lang="es-GT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90896" y="3942149"/>
              <a:ext cx="660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</a:t>
              </a:r>
            </a:p>
            <a:p>
              <a:pPr algn="ctr"/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Science</a:t>
              </a:r>
              <a:endParaRPr lang="es-GT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5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08615" y="1124460"/>
            <a:ext cx="7526770" cy="900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My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 Hobby: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Extrapolating</a:t>
            </a:r>
            <a:endParaRPr lang="es-GT" b="1" dirty="0">
              <a:solidFill>
                <a:srgbClr val="030A40"/>
              </a:solidFill>
              <a:latin typeface="Neo Sans Pro" panose="020B05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04828" y="947036"/>
            <a:ext cx="6506016" cy="6506016"/>
            <a:chOff x="1050235" y="742121"/>
            <a:chExt cx="6710931" cy="67109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35" y="742121"/>
              <a:ext cx="6710931" cy="67109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041913" y="2544639"/>
              <a:ext cx="2994991" cy="904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As you can see, by late</a:t>
              </a:r>
            </a:p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next month you'll have</a:t>
              </a:r>
            </a:p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a lot of negative husbands.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24254" y="5725162"/>
              <a:ext cx="1106650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Yesterday </a:t>
              </a:r>
              <a:endParaRPr lang="es-GT" sz="17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44126" y="5730668"/>
              <a:ext cx="763029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Today </a:t>
              </a:r>
              <a:endParaRPr lang="es-GT" sz="17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87527" y="2863092"/>
              <a:ext cx="119949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</a:rPr>
                <a:t>Number of husband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6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4025" y="2793355"/>
            <a:ext cx="3110042" cy="301344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sz="2800" dirty="0"/>
              <a:t>La segunda versión del diagrama nos dice que en realidad alguien que carece de conocimiento matemático y estadístico es un desarrollador de software únicamente</a:t>
            </a:r>
          </a:p>
          <a:p>
            <a:pPr algn="l"/>
            <a:endParaRPr lang="es-GT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7858" y="950468"/>
            <a:ext cx="7317347" cy="1004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Data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Science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, Diagrama 2.0</a:t>
            </a:r>
          </a:p>
        </p:txBody>
      </p:sp>
      <p:pic>
        <p:nvPicPr>
          <p:cNvPr id="9" name="Picture 2" descr="Resultado de imagen para data science">
            <a:extLst>
              <a:ext uri="{FF2B5EF4-FFF2-40B4-BE49-F238E27FC236}">
                <a16:creationId xmlns:a16="http://schemas.microsoft.com/office/drawing/2014/main" id="{DAF438D4-01CB-4777-A853-E9EC62A6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" y="2376939"/>
            <a:ext cx="4484283" cy="40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7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11" y="1133900"/>
            <a:ext cx="6858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102" y="2353684"/>
            <a:ext cx="4303409" cy="386158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2800" dirty="0"/>
              <a:t>Seamos honestos… solo los unicornios tienen las tres cosas juntas.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2800" dirty="0"/>
              <a:t>Por lo cual hay que concentrarse en los dos conjuntos superiores, el inferior llega solo a través de la experiencia y el tiempo (si llega…)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GT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1464" y="1044981"/>
            <a:ext cx="8083361" cy="989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b="1" dirty="0">
                <a:solidFill>
                  <a:srgbClr val="030A40"/>
                </a:solidFill>
                <a:latin typeface="Neo Sans Pro" panose="020B0504030504040204" pitchFamily="34" charset="0"/>
              </a:rPr>
              <a:t>D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ata </a:t>
            </a:r>
            <a:r>
              <a:rPr lang="es-GT" b="1" dirty="0" err="1">
                <a:solidFill>
                  <a:srgbClr val="030A40"/>
                </a:solidFill>
                <a:latin typeface="Neo Sans Pro" panose="020B0504030504040204" pitchFamily="34" charset="0"/>
              </a:rPr>
              <a:t>Science</a:t>
            </a:r>
            <a:r>
              <a:rPr lang="es-GT" b="1" dirty="0">
                <a:solidFill>
                  <a:srgbClr val="030A40"/>
                </a:solidFill>
                <a:latin typeface="Neo Sans Pro" panose="020B0504030504040204" pitchFamily="34" charset="0"/>
              </a:rPr>
              <a:t>, Diagrama real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3145" y="3087010"/>
            <a:ext cx="1138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Computer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Science</a:t>
            </a:r>
            <a:endParaRPr lang="es-GT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451" y="5196999"/>
            <a:ext cx="1610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Subject Matter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Expertise</a:t>
            </a:r>
            <a:endParaRPr lang="es-GT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45817" y="3169551"/>
            <a:ext cx="916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Math &amp;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Statics</a:t>
            </a:r>
            <a:endParaRPr lang="es-GT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5252" y="3942149"/>
            <a:ext cx="692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Unicorn</a:t>
            </a:r>
            <a:endParaRPr lang="es-G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71136" y="4332068"/>
            <a:ext cx="87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Traditional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endParaRPr lang="es-G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40282" y="4246120"/>
            <a:ext cx="87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Traditional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</a:t>
            </a:r>
            <a:endParaRPr lang="es-G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52683" y="6543402"/>
            <a:ext cx="380608" cy="246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000" b="1" dirty="0">
                <a:solidFill>
                  <a:schemeClr val="bg1"/>
                </a:solidFill>
                <a:latin typeface="Neo Sans Pro" panose="020B0504030504040204" pitchFamily="34" charset="0"/>
              </a:rPr>
              <a:t>8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5016" y="324398"/>
            <a:ext cx="4002110" cy="23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GT" sz="1200" b="1">
                <a:solidFill>
                  <a:schemeClr val="bg1"/>
                </a:solidFill>
                <a:latin typeface="Neo Sans Pro" panose="020B0504030504040204" pitchFamily="34" charset="0"/>
              </a:rPr>
              <a:t>Facultad de Ingeniería</a:t>
            </a:r>
            <a:endParaRPr lang="es-GT" sz="1200" b="1" dirty="0">
              <a:solidFill>
                <a:schemeClr val="bg1"/>
              </a:solidFill>
              <a:latin typeface="Neo Sans Pro" panose="020B05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120001"/>
            <a:ext cx="1652787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5721-4CAB-4BC0-A87C-AD2BFFAA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3C03-3D82-4560-B0A5-6EBDB6F43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sultado de imagen para data scientist">
            <a:extLst>
              <a:ext uri="{FF2B5EF4-FFF2-40B4-BE49-F238E27FC236}">
                <a16:creationId xmlns:a16="http://schemas.microsoft.com/office/drawing/2014/main" id="{1397ED4B-1684-48AF-BC9B-86AAAB5B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435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915</Words>
  <Application>Microsoft Office PowerPoint</Application>
  <PresentationFormat>On-screen Show (4:3)</PresentationFormat>
  <Paragraphs>204</Paragraphs>
  <Slides>35</Slides>
  <Notes>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Neo Sans Pro</vt:lpstr>
      <vt:lpstr>Office Theme</vt:lpstr>
      <vt:lpstr>Facultad de Ingeniería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¿Quién es el Data Scientist?</vt:lpstr>
      <vt:lpstr>¿Quién es el Data Scientist?</vt:lpstr>
      <vt:lpstr>PowerPoint Presentation</vt:lpstr>
      <vt:lpstr>PowerPoint Presentation</vt:lpstr>
      <vt:lpstr>Diferentes Roles</vt:lpstr>
      <vt:lpstr>Diferentes Roles</vt:lpstr>
      <vt:lpstr>Diferentes Roles</vt:lpstr>
      <vt:lpstr>Diferentes Roles</vt:lpstr>
      <vt:lpstr>Diferentes Roles</vt:lpstr>
      <vt:lpstr>Diferentes Roles</vt:lpstr>
      <vt:lpstr>Diferentes Roles</vt:lpstr>
      <vt:lpstr>Diferentes Roles</vt:lpstr>
      <vt:lpstr>PowerPoint Presentation</vt:lpstr>
      <vt:lpstr>PowerPoint Presentation</vt:lpstr>
      <vt:lpstr>PowerPoint Presentation</vt:lpstr>
      <vt:lpstr>Tareas de proyecto</vt:lpstr>
      <vt:lpstr>PowerPoint Presentation</vt:lpstr>
      <vt:lpstr>PowerPoint Presentation</vt:lpstr>
      <vt:lpstr>PowerPoint Presentation</vt:lpstr>
      <vt:lpstr>Tablero de impacto de covid en el negocio</vt:lpstr>
      <vt:lpstr>PowerPoint Presentation</vt:lpstr>
      <vt:lpstr>Reglas de asosciación</vt:lpstr>
      <vt:lpstr>PowerPoint Presentation</vt:lpstr>
      <vt:lpstr>Series de Tiempo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Facultad de Ingeniería</dc:title>
  <dc:creator>Stanly Bolanos</dc:creator>
  <cp:lastModifiedBy>BOLANOS AGUIRRE, DAN STANLY</cp:lastModifiedBy>
  <cp:revision>4</cp:revision>
  <dcterms:created xsi:type="dcterms:W3CDTF">2021-01-18T23:19:05Z</dcterms:created>
  <dcterms:modified xsi:type="dcterms:W3CDTF">2021-08-11T22:10:19Z</dcterms:modified>
</cp:coreProperties>
</file>